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4" r:id="rId4"/>
    <p:sldId id="262" r:id="rId5"/>
    <p:sldId id="265" r:id="rId6"/>
    <p:sldId id="266" r:id="rId7"/>
    <p:sldId id="267" r:id="rId8"/>
    <p:sldId id="268" r:id="rId9"/>
    <p:sldId id="269" r:id="rId10"/>
    <p:sldId id="270" r:id="rId11"/>
    <p:sldId id="273" r:id="rId12"/>
    <p:sldId id="257" r:id="rId13"/>
    <p:sldId id="271" r:id="rId14"/>
    <p:sldId id="260" r:id="rId15"/>
    <p:sldId id="258" r:id="rId16"/>
    <p:sldId id="259"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6A24"/>
    <a:srgbClr val="EA7131"/>
    <a:srgbClr val="4DA72E"/>
    <a:srgbClr val="A02B93"/>
    <a:srgbClr val="0E9E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74"/>
    <p:restoredTop sz="94694"/>
  </p:normalViewPr>
  <p:slideViewPr>
    <p:cSldViewPr snapToGrid="0">
      <p:cViewPr varScale="1">
        <p:scale>
          <a:sx n="117" d="100"/>
          <a:sy n="117" d="100"/>
        </p:scale>
        <p:origin x="3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a:t>Experimental Design </a:t>
          </a:r>
          <a:r>
            <a:rPr lang="en-US" sz="140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dirty="0"/>
            <a:t>Sequencing </a:t>
          </a:r>
          <a:r>
            <a:rPr lang="en-US" sz="1400" dirty="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dirty="0"/>
            <a:t>Quantification </a:t>
          </a:r>
          <a:r>
            <a:rPr lang="en-US" sz="1400" dirty="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dirty="0"/>
            <a:t>Differential Expression Analysis </a:t>
          </a:r>
          <a:r>
            <a:rPr lang="en-US" sz="1200" dirty="0"/>
            <a:t>Compare expression levels between conditions</a:t>
          </a:r>
          <a:endParaRPr lang="en-US" sz="1400" dirty="0"/>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dirty="0"/>
            <a:t>Functional Enrichment </a:t>
          </a:r>
          <a:r>
            <a:rPr lang="en-US" sz="1400" dirty="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06786112-39CE-7944-B7EF-6D0C75AC11A9}" type="pres">
      <dgm:prSet presAssocID="{496F17AF-410C-4922-8DBA-582FB1C850C0}" presName="arrowWedge1" presStyleLbl="fgSibTrans2D1" presStyleIdx="0" presStyleCnt="7"/>
      <dgm:spPr/>
    </dgm:pt>
    <dgm:pt modelId="{8E724B17-DBAF-9745-85AA-4A556D49A6D9}" type="pres">
      <dgm:prSet presAssocID="{ADB0899D-D6CF-4D99-8BC5-1EEC4A62C912}" presName="arrowWedge2" presStyleLbl="fgSibTrans2D1" presStyleIdx="1" presStyleCnt="7"/>
      <dgm:spPr/>
    </dgm:pt>
    <dgm:pt modelId="{F66C71DA-FE65-A447-9C24-1FA81A6C51D9}" type="pres">
      <dgm:prSet presAssocID="{75FE62A7-6AFC-41B9-9C8E-906B5468D905}" presName="arrowWedge3" presStyleLbl="fgSibTrans2D1" presStyleIdx="2" presStyleCnt="7"/>
      <dgm:spPr/>
    </dgm:pt>
    <dgm:pt modelId="{AD4F6021-D9AE-D143-9724-B4A7E1ED57EB}" type="pres">
      <dgm:prSet presAssocID="{188C0490-FFE9-44F7-8201-9ACDAF3FC2DA}" presName="arrowWedge4" presStyleLbl="fgSibTrans2D1" presStyleIdx="3" presStyleCnt="7"/>
      <dgm:spPr/>
    </dgm:pt>
    <dgm:pt modelId="{91A2A39B-60F9-7348-A09E-F2A9027C3600}" type="pres">
      <dgm:prSet presAssocID="{C7701030-F9A1-460D-80C8-BCD8864390F4}" presName="arrowWedge5" presStyleLbl="fgSibTrans2D1" presStyleIdx="4" presStyleCnt="7"/>
      <dgm:spPr/>
    </dgm:pt>
    <dgm:pt modelId="{472E100A-9274-E246-ACA1-87D7AF172875}" type="pres">
      <dgm:prSet presAssocID="{6C3832A2-1AAB-41AC-9D94-7DA3B769A1DC}" presName="arrowWedge6" presStyleLbl="fgSibTrans2D1" presStyleIdx="5" presStyleCnt="7"/>
      <dgm:spPr/>
    </dgm:pt>
    <dgm:pt modelId="{90A84869-4DE1-694D-AE1C-A56DF86FD3A5}" type="pres">
      <dgm:prSet presAssocID="{8914F420-AFED-4819-ADBF-51E49C70183E}" presName="arrowWedge7" presStyleLbl="fgSibTrans2D1" presStyleIdx="6" presStyleCnt="7"/>
      <dgm:spPr/>
    </dgm:pt>
  </dgm:ptLst>
  <dgm:cxnLst>
    <dgm:cxn modelId="{9564B712-2F0E-184D-85D6-9BD3587167E4}" type="presOf" srcId="{C20E735C-FFA2-4D33-AB4C-6D8A2D084430}" destId="{920C2D3B-4E16-AF4D-A2B6-8872FB3EDA66}" srcOrd="0" destOrd="0" presId="urn:microsoft.com/office/officeart/2005/8/layout/cycle8"/>
    <dgm:cxn modelId="{A75CCC12-B4C3-8C48-8EF7-63FBE1E268A0}" type="presOf" srcId="{248434B8-4BF1-437A-949B-CD832C5624A6}" destId="{1C1A1081-963D-3D4F-8DB1-73F1882EB160}" srcOrd="0" destOrd="0" presId="urn:microsoft.com/office/officeart/2005/8/layout/cycle8"/>
    <dgm:cxn modelId="{9D72782E-BB49-F547-A3ED-C1816C96D5DB}" type="presOf" srcId="{427E5EF6-CFC5-40C2-8C88-55988C9D7ABB}" destId="{C708A4D3-FC93-1340-A054-70C1716456ED}" srcOrd="0" destOrd="0" presId="urn:microsoft.com/office/officeart/2005/8/layout/cycle8"/>
    <dgm:cxn modelId="{CFC3922E-AD81-4E1C-A66D-7FADDB5F8E9E}" srcId="{B3322D20-FA7C-4E43-9F8F-F1B90C53E427}" destId="{614F646F-EE44-44E8-9286-2F7595FA6E50}" srcOrd="0" destOrd="0" parTransId="{C6DFC217-A68F-48AD-B6DD-A524630BDA05}" sibTransId="{496F17AF-410C-4922-8DBA-582FB1C850C0}"/>
    <dgm:cxn modelId="{54AC6A34-5A7D-B142-A99A-09980FB1A5D2}" type="presOf" srcId="{9BDBA2D0-B163-4CB7-A50C-8870EEF6341B}" destId="{F901E605-AC6F-1944-992C-8E1C6B6B946D}" srcOrd="0" destOrd="0" presId="urn:microsoft.com/office/officeart/2005/8/layout/cycle8"/>
    <dgm:cxn modelId="{AD4A8246-61C6-A944-979B-B4F204352C0A}" type="presOf" srcId="{9BDBA2D0-B163-4CB7-A50C-8870EEF6341B}" destId="{7D338255-18C1-3647-A192-7A20BFDEAC52}" srcOrd="1" destOrd="0" presId="urn:microsoft.com/office/officeart/2005/8/layout/cycle8"/>
    <dgm:cxn modelId="{B9295252-7372-C44A-9007-470F83E13CDE}" type="presOf" srcId="{248434B8-4BF1-437A-949B-CD832C5624A6}" destId="{A596BD76-3D81-DD4E-9532-29E476BD67F0}"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26562B63-F95C-1247-947F-E034B0CDFB4A}" type="presOf" srcId="{427E5EF6-CFC5-40C2-8C88-55988C9D7ABB}" destId="{46965071-FB65-2548-B73F-36C202F6A1D9}" srcOrd="1" destOrd="0" presId="urn:microsoft.com/office/officeart/2005/8/layout/cycle8"/>
    <dgm:cxn modelId="{EBB17B71-47EF-E84F-9771-F509A52006E5}" type="presOf" srcId="{614F646F-EE44-44E8-9286-2F7595FA6E50}" destId="{6D0F6582-4101-3E47-BBA2-C80E176D02EC}" srcOrd="1" destOrd="0" presId="urn:microsoft.com/office/officeart/2005/8/layout/cycle8"/>
    <dgm:cxn modelId="{60F13E78-0CEA-C340-95C0-F8CC4DCFE857}" type="presOf" srcId="{4C795CC6-FFE0-4E40-B710-62FC320577F6}" destId="{579586DE-B9CD-DD40-8896-22A325EE7F53}" srcOrd="1" destOrd="0" presId="urn:microsoft.com/office/officeart/2005/8/layout/cycle8"/>
    <dgm:cxn modelId="{A7625378-21CC-478F-8EB0-D1DA823F63BB}" srcId="{B3322D20-FA7C-4E43-9F8F-F1B90C53E427}" destId="{4C795CC6-FFE0-4E40-B710-62FC320577F6}" srcOrd="2" destOrd="0" parTransId="{BDB0C95D-AC28-4FEA-80C2-0295E6867E98}" sibTransId="{75FE62A7-6AFC-41B9-9C8E-906B5468D905}"/>
    <dgm:cxn modelId="{C392A980-486A-4422-AB51-FE5B8A4EFEF3}" srcId="{B3322D20-FA7C-4E43-9F8F-F1B90C53E427}" destId="{A4CE83BA-A95D-4EE3-88C9-77B53B5154D4}" srcOrd="1" destOrd="0" parTransId="{08A4A9C9-5288-443C-BC4B-B97DDC56F0D4}" sibTransId="{ADB0899D-D6CF-4D99-8BC5-1EEC4A62C912}"/>
    <dgm:cxn modelId="{E073E296-763E-A749-A632-6B8ACFE78AE5}" type="presOf" srcId="{614F646F-EE44-44E8-9286-2F7595FA6E50}" destId="{1B716036-DE3C-5741-8886-4E3C26C1C0D9}" srcOrd="0" destOrd="0" presId="urn:microsoft.com/office/officeart/2005/8/layout/cycle8"/>
    <dgm:cxn modelId="{B7B248C1-06F3-4239-A82F-84F47F94862A}" srcId="{B3322D20-FA7C-4E43-9F8F-F1B90C53E427}" destId="{427E5EF6-CFC5-40C2-8C88-55988C9D7ABB}" srcOrd="5" destOrd="0" parTransId="{69D8A035-EF32-4BCF-81F6-B04C822A2B90}" sibTransId="{6C3832A2-1AAB-41AC-9D94-7DA3B769A1DC}"/>
    <dgm:cxn modelId="{770CDDC3-B797-42FE-88E2-802CB14FF960}" srcId="{B3322D20-FA7C-4E43-9F8F-F1B90C53E427}" destId="{9BDBA2D0-B163-4CB7-A50C-8870EEF6341B}" srcOrd="3" destOrd="0" parTransId="{509FC40A-7589-4C60-B315-F2EFA5663352}" sibTransId="{188C0490-FFE9-44F7-8201-9ACDAF3FC2DA}"/>
    <dgm:cxn modelId="{827FCDC7-B723-4479-8A91-7B49A8662D9F}" srcId="{B3322D20-FA7C-4E43-9F8F-F1B90C53E427}" destId="{248434B8-4BF1-437A-949B-CD832C5624A6}" srcOrd="4" destOrd="0" parTransId="{25F18A08-1B07-4F66-A20E-582997853407}" sibTransId="{C7701030-F9A1-460D-80C8-BCD8864390F4}"/>
    <dgm:cxn modelId="{4C1BA5CD-2030-40AE-80AD-5DE0D9BD91E2}" srcId="{B3322D20-FA7C-4E43-9F8F-F1B90C53E427}" destId="{C20E735C-FFA2-4D33-AB4C-6D8A2D084430}" srcOrd="6" destOrd="0" parTransId="{1B26CB79-40C1-440F-9787-B53F5DD919D5}" sibTransId="{8914F420-AFED-4819-ADBF-51E49C70183E}"/>
    <dgm:cxn modelId="{4C4B9ECF-2722-A24B-B5E4-81AA306D5682}" type="presOf" srcId="{A4CE83BA-A95D-4EE3-88C9-77B53B5154D4}" destId="{BF8E866C-C79F-FD46-9003-0E8305A3C326}" srcOrd="0" destOrd="0" presId="urn:microsoft.com/office/officeart/2005/8/layout/cycle8"/>
    <dgm:cxn modelId="{2F14F3D9-06C9-EE44-844E-DDDA5D7330D2}" type="presOf" srcId="{4C795CC6-FFE0-4E40-B710-62FC320577F6}" destId="{677DC2EE-274D-0A40-B991-A3D65C8C118B}" srcOrd="0" destOrd="0" presId="urn:microsoft.com/office/officeart/2005/8/layout/cycle8"/>
    <dgm:cxn modelId="{37FAFEF1-4A43-9F49-808E-104657732D71}" type="presOf" srcId="{A4CE83BA-A95D-4EE3-88C9-77B53B5154D4}" destId="{F41F6A61-356F-8B4A-87E2-57A30D8CDED5}" srcOrd="1" destOrd="0" presId="urn:microsoft.com/office/officeart/2005/8/layout/cycle8"/>
    <dgm:cxn modelId="{CBE1A8FE-8658-314C-844F-D50FDDCF3295}" type="presOf" srcId="{C20E735C-FFA2-4D33-AB4C-6D8A2D084430}" destId="{927B95C0-B65F-7141-B38D-C9B5D0EB1AD9}" srcOrd="1" destOrd="0" presId="urn:microsoft.com/office/officeart/2005/8/layout/cycle8"/>
    <dgm:cxn modelId="{B92AD5EB-F1FF-AC43-B614-14853DB1EB93}" type="presParOf" srcId="{B742ED37-C70B-6943-AD70-3BFBFDCE1840}" destId="{1B716036-DE3C-5741-8886-4E3C26C1C0D9}" srcOrd="0" destOrd="0" presId="urn:microsoft.com/office/officeart/2005/8/layout/cycle8"/>
    <dgm:cxn modelId="{FE44BEA1-7220-F544-A1EC-E8A103EBC889}" type="presParOf" srcId="{B742ED37-C70B-6943-AD70-3BFBFDCE1840}" destId="{51C39879-78EC-C645-A164-7FBF780FC898}" srcOrd="1" destOrd="0" presId="urn:microsoft.com/office/officeart/2005/8/layout/cycle8"/>
    <dgm:cxn modelId="{0242410C-5D85-7D43-A07E-5C441C4D305A}" type="presParOf" srcId="{B742ED37-C70B-6943-AD70-3BFBFDCE1840}" destId="{F0A34E90-2DB5-E247-B95F-CA1E10615C48}" srcOrd="2" destOrd="0" presId="urn:microsoft.com/office/officeart/2005/8/layout/cycle8"/>
    <dgm:cxn modelId="{AAD6634B-BD42-1A4C-A0EF-205D15595069}" type="presParOf" srcId="{B742ED37-C70B-6943-AD70-3BFBFDCE1840}" destId="{6D0F6582-4101-3E47-BBA2-C80E176D02EC}" srcOrd="3" destOrd="0" presId="urn:microsoft.com/office/officeart/2005/8/layout/cycle8"/>
    <dgm:cxn modelId="{46789183-D437-FE43-B791-85F0A3105FC6}" type="presParOf" srcId="{B742ED37-C70B-6943-AD70-3BFBFDCE1840}" destId="{BF8E866C-C79F-FD46-9003-0E8305A3C326}" srcOrd="4" destOrd="0" presId="urn:microsoft.com/office/officeart/2005/8/layout/cycle8"/>
    <dgm:cxn modelId="{DFBF3920-4897-F24D-AD0E-5CA38ED5CBF2}" type="presParOf" srcId="{B742ED37-C70B-6943-AD70-3BFBFDCE1840}" destId="{6A254E3D-F5E2-754E-A980-F9E61F074570}" srcOrd="5" destOrd="0" presId="urn:microsoft.com/office/officeart/2005/8/layout/cycle8"/>
    <dgm:cxn modelId="{98D530C4-C8F2-194E-96E5-5023AA9D3D6F}" type="presParOf" srcId="{B742ED37-C70B-6943-AD70-3BFBFDCE1840}" destId="{33DE10CF-6780-5A41-A15D-816EABEECCA0}" srcOrd="6" destOrd="0" presId="urn:microsoft.com/office/officeart/2005/8/layout/cycle8"/>
    <dgm:cxn modelId="{4FDD34AA-D5D1-234C-BF7B-8FE4330C6B7D}" type="presParOf" srcId="{B742ED37-C70B-6943-AD70-3BFBFDCE1840}" destId="{F41F6A61-356F-8B4A-87E2-57A30D8CDED5}" srcOrd="7" destOrd="0" presId="urn:microsoft.com/office/officeart/2005/8/layout/cycle8"/>
    <dgm:cxn modelId="{8FA61E7F-4883-ED4D-B4B2-233F81791E8B}" type="presParOf" srcId="{B742ED37-C70B-6943-AD70-3BFBFDCE1840}" destId="{677DC2EE-274D-0A40-B991-A3D65C8C118B}" srcOrd="8" destOrd="0" presId="urn:microsoft.com/office/officeart/2005/8/layout/cycle8"/>
    <dgm:cxn modelId="{122821D5-E2E8-9C4C-88FD-6DB4839A982F}" type="presParOf" srcId="{B742ED37-C70B-6943-AD70-3BFBFDCE1840}" destId="{F5C896CB-CEEE-DF44-B9AA-5DAFDF551708}" srcOrd="9" destOrd="0" presId="urn:microsoft.com/office/officeart/2005/8/layout/cycle8"/>
    <dgm:cxn modelId="{3367744D-3649-C74E-A082-5EF3BEFCDD63}" type="presParOf" srcId="{B742ED37-C70B-6943-AD70-3BFBFDCE1840}" destId="{B1621818-A875-E04E-9FF6-8725544727CD}" srcOrd="10" destOrd="0" presId="urn:microsoft.com/office/officeart/2005/8/layout/cycle8"/>
    <dgm:cxn modelId="{2A186A8E-BCC1-4D4A-A995-DBA0938CEA71}" type="presParOf" srcId="{B742ED37-C70B-6943-AD70-3BFBFDCE1840}" destId="{579586DE-B9CD-DD40-8896-22A325EE7F53}" srcOrd="11" destOrd="0" presId="urn:microsoft.com/office/officeart/2005/8/layout/cycle8"/>
    <dgm:cxn modelId="{A03D9669-FBF6-9E49-9101-388622F156DE}" type="presParOf" srcId="{B742ED37-C70B-6943-AD70-3BFBFDCE1840}" destId="{F901E605-AC6F-1944-992C-8E1C6B6B946D}" srcOrd="12" destOrd="0" presId="urn:microsoft.com/office/officeart/2005/8/layout/cycle8"/>
    <dgm:cxn modelId="{AE83B829-70AA-6848-97AA-F3AFDBB40B31}" type="presParOf" srcId="{B742ED37-C70B-6943-AD70-3BFBFDCE1840}" destId="{CC6104B0-6B00-8648-898D-6B60DAC1538C}" srcOrd="13" destOrd="0" presId="urn:microsoft.com/office/officeart/2005/8/layout/cycle8"/>
    <dgm:cxn modelId="{BB36C070-03CD-E747-9E37-0497D5DD210C}" type="presParOf" srcId="{B742ED37-C70B-6943-AD70-3BFBFDCE1840}" destId="{91038B7B-1B69-7B42-9326-9167FA42EF55}" srcOrd="14" destOrd="0" presId="urn:microsoft.com/office/officeart/2005/8/layout/cycle8"/>
    <dgm:cxn modelId="{90B279AA-002A-B042-BC9D-1B0BBC5303EF}" type="presParOf" srcId="{B742ED37-C70B-6943-AD70-3BFBFDCE1840}" destId="{7D338255-18C1-3647-A192-7A20BFDEAC52}" srcOrd="15" destOrd="0" presId="urn:microsoft.com/office/officeart/2005/8/layout/cycle8"/>
    <dgm:cxn modelId="{A6637FBD-6891-9343-B055-E097B0F59A1B}" type="presParOf" srcId="{B742ED37-C70B-6943-AD70-3BFBFDCE1840}" destId="{1C1A1081-963D-3D4F-8DB1-73F1882EB160}" srcOrd="16" destOrd="0" presId="urn:microsoft.com/office/officeart/2005/8/layout/cycle8"/>
    <dgm:cxn modelId="{B2D95324-98BA-7E41-B891-E1B68FF99B02}" type="presParOf" srcId="{B742ED37-C70B-6943-AD70-3BFBFDCE1840}" destId="{4D8C4E0D-F8C7-D944-9CB6-FA6541D6F855}" srcOrd="17" destOrd="0" presId="urn:microsoft.com/office/officeart/2005/8/layout/cycle8"/>
    <dgm:cxn modelId="{5F6BE23D-F415-EA4A-AD84-7B5FBE0058B9}" type="presParOf" srcId="{B742ED37-C70B-6943-AD70-3BFBFDCE1840}" destId="{4ABF1EE4-04F1-D845-B543-9E7F55DF28EE}" srcOrd="18" destOrd="0" presId="urn:microsoft.com/office/officeart/2005/8/layout/cycle8"/>
    <dgm:cxn modelId="{B327A002-D7ED-DE4A-95D9-EC0582E63518}" type="presParOf" srcId="{B742ED37-C70B-6943-AD70-3BFBFDCE1840}" destId="{A596BD76-3D81-DD4E-9532-29E476BD67F0}" srcOrd="19" destOrd="0" presId="urn:microsoft.com/office/officeart/2005/8/layout/cycle8"/>
    <dgm:cxn modelId="{B01BD6E7-6C92-F44F-BD89-20CF1AAB6DB3}" type="presParOf" srcId="{B742ED37-C70B-6943-AD70-3BFBFDCE1840}" destId="{C708A4D3-FC93-1340-A054-70C1716456ED}" srcOrd="20" destOrd="0" presId="urn:microsoft.com/office/officeart/2005/8/layout/cycle8"/>
    <dgm:cxn modelId="{DB321766-A42C-884B-98BF-537C93226BAD}" type="presParOf" srcId="{B742ED37-C70B-6943-AD70-3BFBFDCE1840}" destId="{01EB4BEA-48E4-CF4D-B27F-8C32A24D2B20}" srcOrd="21" destOrd="0" presId="urn:microsoft.com/office/officeart/2005/8/layout/cycle8"/>
    <dgm:cxn modelId="{2FD2C28A-26FF-C44B-A2A1-35EF3EB87611}" type="presParOf" srcId="{B742ED37-C70B-6943-AD70-3BFBFDCE1840}" destId="{3B1FCDC1-0744-B44D-A1AE-CFADCE86D225}" srcOrd="22" destOrd="0" presId="urn:microsoft.com/office/officeart/2005/8/layout/cycle8"/>
    <dgm:cxn modelId="{133B4950-CC02-4B41-B990-757B2795A25E}" type="presParOf" srcId="{B742ED37-C70B-6943-AD70-3BFBFDCE1840}" destId="{46965071-FB65-2548-B73F-36C202F6A1D9}" srcOrd="23" destOrd="0" presId="urn:microsoft.com/office/officeart/2005/8/layout/cycle8"/>
    <dgm:cxn modelId="{45F89576-486A-DA49-9199-5EC19E63B355}" type="presParOf" srcId="{B742ED37-C70B-6943-AD70-3BFBFDCE1840}" destId="{920C2D3B-4E16-AF4D-A2B6-8872FB3EDA66}" srcOrd="24" destOrd="0" presId="urn:microsoft.com/office/officeart/2005/8/layout/cycle8"/>
    <dgm:cxn modelId="{50A5FB87-1759-054C-85A2-FD63FB8515B1}" type="presParOf" srcId="{B742ED37-C70B-6943-AD70-3BFBFDCE1840}" destId="{1FF250EF-CE84-3148-8D7D-E09982698FC3}" srcOrd="25" destOrd="0" presId="urn:microsoft.com/office/officeart/2005/8/layout/cycle8"/>
    <dgm:cxn modelId="{3114B1F2-0D77-304B-89D0-F7679DC34574}" type="presParOf" srcId="{B742ED37-C70B-6943-AD70-3BFBFDCE1840}" destId="{BF1C5A7F-EFE9-4C47-AE4D-1DE904573AD6}" srcOrd="26" destOrd="0" presId="urn:microsoft.com/office/officeart/2005/8/layout/cycle8"/>
    <dgm:cxn modelId="{1A3FF7BB-1EA0-E348-BD6F-8A59D8DD6421}" type="presParOf" srcId="{B742ED37-C70B-6943-AD70-3BFBFDCE1840}" destId="{927B95C0-B65F-7141-B38D-C9B5D0EB1AD9}" srcOrd="27" destOrd="0" presId="urn:microsoft.com/office/officeart/2005/8/layout/cycle8"/>
    <dgm:cxn modelId="{CC1CC5D0-7570-9A4F-A2FB-C5FF30F189C6}" type="presParOf" srcId="{B742ED37-C70B-6943-AD70-3BFBFDCE1840}" destId="{06786112-39CE-7944-B7EF-6D0C75AC11A9}" srcOrd="28" destOrd="0" presId="urn:microsoft.com/office/officeart/2005/8/layout/cycle8"/>
    <dgm:cxn modelId="{88F16CFC-559E-E545-A866-BA045E737F2D}" type="presParOf" srcId="{B742ED37-C70B-6943-AD70-3BFBFDCE1840}" destId="{8E724B17-DBAF-9745-85AA-4A556D49A6D9}" srcOrd="29" destOrd="0" presId="urn:microsoft.com/office/officeart/2005/8/layout/cycle8"/>
    <dgm:cxn modelId="{F90BF7EA-E446-FD48-AA01-BAB7A718CF8F}" type="presParOf" srcId="{B742ED37-C70B-6943-AD70-3BFBFDCE1840}" destId="{F66C71DA-FE65-A447-9C24-1FA81A6C51D9}" srcOrd="30" destOrd="0" presId="urn:microsoft.com/office/officeart/2005/8/layout/cycle8"/>
    <dgm:cxn modelId="{10B504B1-327A-5043-B8A9-CC54F7AFA643}" type="presParOf" srcId="{B742ED37-C70B-6943-AD70-3BFBFDCE1840}" destId="{AD4F6021-D9AE-D143-9724-B4A7E1ED57EB}" srcOrd="31" destOrd="0" presId="urn:microsoft.com/office/officeart/2005/8/layout/cycle8"/>
    <dgm:cxn modelId="{E907DADC-2F90-9640-8D14-4CB9B0E88766}" type="presParOf" srcId="{B742ED37-C70B-6943-AD70-3BFBFDCE1840}" destId="{91A2A39B-60F9-7348-A09E-F2A9027C3600}" srcOrd="32" destOrd="0" presId="urn:microsoft.com/office/officeart/2005/8/layout/cycle8"/>
    <dgm:cxn modelId="{16865E45-9D9D-3342-B446-F5C96C9D8F7C}" type="presParOf" srcId="{B742ED37-C70B-6943-AD70-3BFBFDCE1840}" destId="{472E100A-9274-E246-ACA1-87D7AF172875}" srcOrd="33" destOrd="0" presId="urn:microsoft.com/office/officeart/2005/8/layout/cycle8"/>
    <dgm:cxn modelId="{4BE86000-056E-0445-BED9-A22E97511AA1}" type="presParOf" srcId="{B742ED37-C70B-6943-AD70-3BFBFDCE1840}" destId="{90A84869-4DE1-694D-AE1C-A56DF86FD3A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598686" y="41761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4619859" y="95160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Sequencing </a:t>
          </a:r>
          <a:r>
            <a:rPr lang="en-US" sz="1400" kern="1200" dirty="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Experimental Design </a:t>
          </a:r>
          <a:r>
            <a:rPr lang="en-US" sz="1400" kern="1200"/>
            <a:t>Replicates, sequencing depth</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Differential Expression Analysis </a:t>
          </a:r>
          <a:r>
            <a:rPr lang="en-US" sz="1200" kern="1200" dirty="0"/>
            <a:t>Compare expression levels between conditions</a:t>
          </a:r>
          <a:endParaRPr lang="en-US" sz="1400" kern="1200" dirty="0"/>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Functional Enrichment </a:t>
          </a:r>
          <a:r>
            <a:rPr lang="en-US" sz="1400" kern="1200" dirty="0"/>
            <a:t>Pathway analysis, gene ontology</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Quantification </a:t>
          </a:r>
          <a:r>
            <a:rPr lang="en-US" sz="1400" kern="1200" dirty="0"/>
            <a:t>Counting reads per transcript/gene</a:t>
          </a:r>
        </a:p>
      </dsp:txBody>
      <dsp:txXfrm>
        <a:off x="1676047" y="2594662"/>
        <a:ext cx="1574597" cy="958450"/>
      </dsp:txXfrm>
    </dsp:sp>
    <dsp:sp modelId="{920C2D3B-4E16-AF4D-A2B6-8872FB3EDA66}">
      <dsp:nvSpPr>
        <dsp:cNvPr id="0" name=""/>
        <dsp:cNvSpPr/>
      </dsp:nvSpPr>
      <dsp:spPr>
        <a:xfrm>
          <a:off x="1479564" y="417610"/>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2839880" y="951604"/>
        <a:ext cx="1369215" cy="1095372"/>
      </dsp:txXfrm>
    </dsp:sp>
    <dsp:sp modelId="{06786112-39CE-7944-B7EF-6D0C75AC11A9}">
      <dsp:nvSpPr>
        <dsp:cNvPr id="0" name=""/>
        <dsp:cNvSpPr/>
      </dsp:nvSpPr>
      <dsp:spPr>
        <a:xfrm>
          <a:off x="1242403" y="61614"/>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E724B17-DBAF-9745-85AA-4A556D49A6D9}">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66C71DA-FE65-A447-9C24-1FA81A6C51D9}">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4F6021-D9AE-D143-9724-B4A7E1ED57EB}">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1A2A39B-60F9-7348-A09E-F2A9027C3600}">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72E100A-9274-E246-ACA1-87D7AF172875}">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0A84869-4DE1-694D-AE1C-A56DF86FD3A5}">
      <dsp:nvSpPr>
        <dsp:cNvPr id="0" name=""/>
        <dsp:cNvSpPr/>
      </dsp:nvSpPr>
      <dsp:spPr>
        <a:xfrm>
          <a:off x="1123855" y="61614"/>
          <a:ext cx="6462695" cy="6462695"/>
        </a:xfrm>
        <a:prstGeom prs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media/image3.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FE7F0-FA8E-2932-0C17-4A6E585D8E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3A6CE1-4BE3-E4E5-0DFC-BC85795525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FA9CF5-0562-A122-52D2-BC74F138A224}"/>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8453B463-3287-D650-4662-8DFF68711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C4D39-0F24-2524-8317-1CEF51C08177}"/>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159723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2D07-95E9-505A-E04D-5FC6334224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393E4F-F281-B135-B032-3EC9D6068E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5171C-C060-78AF-73DA-5B096B5C0E9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F6BAE683-4954-4C01-6F47-E2957ACE6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12BE01-0047-C23B-EBF8-E00AC956E81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2241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F2B8E8-0D7D-1406-0440-8F837D24C9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F51589-5E6A-259F-BFF8-6AF99EEA66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E3C6B-6E63-4072-7118-DF131D0C479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5250207E-5628-09AA-1A20-A60052A9BE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BEF773-3F64-A445-F7D2-2C3D23540C5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76546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E4BE-A002-FAD7-7CEB-106B8DBAF1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1271ED-76CB-B068-863F-B8B28FC76D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6F6AC-8AA7-E6E1-C4DE-0F2ABED9018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A220D57D-4178-475D-629B-765777D5C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8BC519-79E1-42CD-0DB4-B5915AABE169}"/>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081308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3E431-EF0D-36CD-B728-BCF383C864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E5D6E0-E64A-55BF-8338-B4CE18DFEBD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9D67C1-5AC6-07A9-7FBD-7C19675D8A82}"/>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BA6D1AE6-14FA-5420-B9D3-C98E6FBDC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9BE9B-A438-EE0F-EC34-5669708301F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278163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56B67-281C-2D71-55B8-B9AAAEADDB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2F56C6-7E84-08FB-6852-E5A4DD84FE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E845A1-383E-5D08-9DD0-9CBE43AAA5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C17310-AD4D-BABB-F2BF-743A828696C7}"/>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8DAEDEE9-015B-052D-9F32-6EA0B181D8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818AE-FD14-1FA6-CFBD-8F80F82997C3}"/>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59694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1F465-DF37-B398-DD01-99C6825683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A304AA-79D1-D286-B3DC-6E12F5E5C5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90DCF7-8531-9139-944F-6B9C23C820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DA5F6F-F75F-9DDD-3EC0-287259F798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11E887-7089-3979-8E62-0292564248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287735-0BA4-C0DD-1083-52A72F927805}"/>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8" name="Footer Placeholder 7">
            <a:extLst>
              <a:ext uri="{FF2B5EF4-FFF2-40B4-BE49-F238E27FC236}">
                <a16:creationId xmlns:a16="http://schemas.microsoft.com/office/drawing/2014/main" id="{D4AC06F4-6733-9EE9-D022-D6AABFCBB42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88624E-6833-1C40-38BE-600F20D3309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8407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8CA86-03AB-0423-D8F6-5A62ED4EAC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15371B-2D67-F50F-9762-4453F6C3FCA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4" name="Footer Placeholder 3">
            <a:extLst>
              <a:ext uri="{FF2B5EF4-FFF2-40B4-BE49-F238E27FC236}">
                <a16:creationId xmlns:a16="http://schemas.microsoft.com/office/drawing/2014/main" id="{2ED3104A-C32D-AD61-76F1-4D9F3194D7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5F56D6-CC70-320A-7FC7-D7B7F403542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42315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26DE0D-980F-7823-A21C-69EAE894DF6C}"/>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3" name="Footer Placeholder 2">
            <a:extLst>
              <a:ext uri="{FF2B5EF4-FFF2-40B4-BE49-F238E27FC236}">
                <a16:creationId xmlns:a16="http://schemas.microsoft.com/office/drawing/2014/main" id="{C630CD98-ADF5-1392-FD32-226AF7C54F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A02441-4469-DDDC-19D9-F0F4722F43E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996137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E36FA-5604-AC9B-A86B-1631CA0A84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7F9295-5068-5929-629F-D993984BE2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13C880-AE68-C96A-DCA7-FD0A8A7EBC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97100D-964E-8983-22D4-89D95CEE62DC}"/>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363836B1-A2E0-508B-F9D1-B13AE921B9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20CAB-E462-FFB6-E484-88003E7B5EBA}"/>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5384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B6C49-BCA5-0926-6E3E-3764CBEA59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3C93A5-E455-453C-BA83-462217BA1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307054-09FF-5F02-C0E3-F5BBCA661F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45E6C-7BF7-042D-B097-0561DDECFB25}"/>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30E40D68-9AED-A88D-C522-F338263082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AE35B-8AA1-20DB-357B-F9654BF7444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6424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FC8844-E478-E796-57B9-54867A538F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56D9C4-810C-E6BB-DF6E-FA120D915E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3C280-F46E-E7F7-4061-74FCDEC546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0C5574E4-1E17-5ABA-C468-BB83B5A1C2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26183D6-3876-3570-83D8-11CF7F0BE3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C951DB-02B2-364D-9417-FC95092C478E}" type="slidenum">
              <a:rPr lang="en-US" smtClean="0"/>
              <a:t>‹#›</a:t>
            </a:fld>
            <a:endParaRPr lang="en-US"/>
          </a:p>
        </p:txBody>
      </p:sp>
    </p:spTree>
    <p:extLst>
      <p:ext uri="{BB962C8B-B14F-4D97-AF65-F5344CB8AC3E}">
        <p14:creationId xmlns:p14="http://schemas.microsoft.com/office/powerpoint/2010/main" val="1051944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hyperlink" Target="https://imeg-ku.shinyapps.io/RNAseqChef/" TargetMode="External"/><Relationship Id="rId2" Type="http://schemas.openxmlformats.org/officeDocument/2006/relationships/hyperlink" Target="https://www.jbc.org/article/S0021-9258(23)01838-0/fulltext#app-1" TargetMode="External"/><Relationship Id="rId1" Type="http://schemas.openxmlformats.org/officeDocument/2006/relationships/slideLayout" Target="../slideLayouts/slideLayout2.xml"/><Relationship Id="rId4" Type="http://schemas.openxmlformats.org/officeDocument/2006/relationships/hyperlink" Target="https://ranaseq.eu/analysis"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8" name="Picture 7" descr="A dna structure with different types of molecules&#10;&#10;Description automatically generated with medium confidence">
            <a:extLst>
              <a:ext uri="{FF2B5EF4-FFF2-40B4-BE49-F238E27FC236}">
                <a16:creationId xmlns:a16="http://schemas.microsoft.com/office/drawing/2014/main" id="{A065E882-9A87-D487-B941-6A94B9CD2FB3}"/>
              </a:ext>
            </a:extLst>
          </p:cNvPr>
          <p:cNvPicPr>
            <a:picLocks noChangeAspect="1"/>
          </p:cNvPicPr>
          <p:nvPr/>
        </p:nvPicPr>
        <p:blipFill>
          <a:blip r:embed="rId2">
            <a:alphaModFix amt="60000"/>
            <a:extLst>
              <a:ext uri="{BEBA8EAE-BF5A-486C-A8C5-ECC9F3942E4B}">
                <a14:imgProps xmlns:a14="http://schemas.microsoft.com/office/drawing/2010/main">
                  <a14:imgLayer r:embed="rId3">
                    <a14:imgEffect>
                      <a14:artisticGlowEdges/>
                    </a14:imgEffect>
                  </a14:imgLayer>
                </a14:imgProps>
              </a:ext>
            </a:extLst>
          </a:blip>
          <a:srcRect t="2866" r="-1" b="1118"/>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F8258048-AFD4-17C0-43AE-2E8987A66855}"/>
              </a:ext>
            </a:extLst>
          </p:cNvPr>
          <p:cNvSpPr>
            <a:spLocks noGrp="1"/>
          </p:cNvSpPr>
          <p:nvPr>
            <p:ph type="ctrTitle"/>
          </p:nvPr>
        </p:nvSpPr>
        <p:spPr>
          <a:xfrm>
            <a:off x="1198181" y="1122363"/>
            <a:ext cx="9795637" cy="2217158"/>
          </a:xfrm>
        </p:spPr>
        <p:txBody>
          <a:bodyPr>
            <a:normAutofit fontScale="90000"/>
          </a:bodyPr>
          <a:lstStyle/>
          <a:p>
            <a:pPr algn="l"/>
            <a:r>
              <a:rPr lang="en-US" sz="5200" dirty="0">
                <a:solidFill>
                  <a:srgbClr val="FFFFFF"/>
                </a:solidFill>
              </a:rPr>
              <a:t>Module #5:</a:t>
            </a:r>
            <a:br>
              <a:rPr lang="en-US" sz="5200" dirty="0">
                <a:solidFill>
                  <a:srgbClr val="FFFFFF"/>
                </a:solidFill>
              </a:rPr>
            </a:br>
            <a:r>
              <a:rPr lang="en-US" sz="5200" dirty="0">
                <a:solidFill>
                  <a:srgbClr val="FFFFFF"/>
                </a:solidFill>
              </a:rPr>
              <a:t>RNA-Seq Analysis: From Raw Data to Biological Insights</a:t>
            </a:r>
          </a:p>
        </p:txBody>
      </p:sp>
      <p:sp>
        <p:nvSpPr>
          <p:cNvPr id="3" name="Subtitle 2">
            <a:extLst>
              <a:ext uri="{FF2B5EF4-FFF2-40B4-BE49-F238E27FC236}">
                <a16:creationId xmlns:a16="http://schemas.microsoft.com/office/drawing/2014/main" id="{D516B456-5968-8A97-1E7A-3F545BD88875}"/>
              </a:ext>
            </a:extLst>
          </p:cNvPr>
          <p:cNvSpPr>
            <a:spLocks noGrp="1"/>
          </p:cNvSpPr>
          <p:nvPr>
            <p:ph type="subTitle" idx="1"/>
          </p:nvPr>
        </p:nvSpPr>
        <p:spPr>
          <a:xfrm>
            <a:off x="1198181" y="3526021"/>
            <a:ext cx="9795637" cy="2042260"/>
          </a:xfrm>
        </p:spPr>
        <p:txBody>
          <a:bodyPr>
            <a:normAutofit/>
          </a:bodyPr>
          <a:lstStyle/>
          <a:p>
            <a:pPr algn="l"/>
            <a:r>
              <a:rPr lang="en-US" dirty="0">
                <a:solidFill>
                  <a:srgbClr val="FFFFFF"/>
                </a:solidFill>
              </a:rPr>
              <a:t>Muhammad Elsadany</a:t>
            </a:r>
          </a:p>
          <a:p>
            <a:pPr algn="l"/>
            <a:r>
              <a:rPr lang="en-US" dirty="0">
                <a:solidFill>
                  <a:srgbClr val="FFFFFF"/>
                </a:solidFill>
              </a:rPr>
              <a:t>Department of Psychiatry</a:t>
            </a:r>
          </a:p>
          <a:p>
            <a:pPr algn="l"/>
            <a:r>
              <a:rPr lang="en-US" dirty="0">
                <a:solidFill>
                  <a:srgbClr val="FFFFFF"/>
                </a:solidFill>
              </a:rPr>
              <a:t>Michaelson Lab</a:t>
            </a:r>
          </a:p>
        </p:txBody>
      </p:sp>
      <p:sp>
        <p:nvSpPr>
          <p:cNvPr id="4" name="AutoShape 2" descr="A vibrant, educational cover image for a tutorial on RNA-seq analysis in landscape format. The image should show a DNA helix transforming into strands of RNA, symbolizing RNA sequencing. Include visual elements representing key steps in RNA-seq: sequencing reads, alignment, transcript quantification, and downstream analysis like differential expression and pathway analysis. The background could feature scientific symbols such as data graphs, sequencing machines, and gene expression heatmaps, emphasizing the importance of RNA-seq in uncovering gene activity and function in biological research.">
            <a:extLst>
              <a:ext uri="{FF2B5EF4-FFF2-40B4-BE49-F238E27FC236}">
                <a16:creationId xmlns:a16="http://schemas.microsoft.com/office/drawing/2014/main" id="{947570E4-73DF-E586-BBED-0D813ACD9DAE}"/>
              </a:ext>
            </a:extLst>
          </p:cNvPr>
          <p:cNvSpPr>
            <a:spLocks noChangeAspect="1" noChangeArrowheads="1"/>
          </p:cNvSpPr>
          <p:nvPr/>
        </p:nvSpPr>
        <p:spPr bwMode="auto">
          <a:xfrm>
            <a:off x="95250" y="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38484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nchor="ctr"/>
          <a:lstStyle/>
          <a:p>
            <a:r>
              <a:rPr lang="en-US" dirty="0"/>
              <a:t>Find out if the DEGs are enriched transcripts of genes which belong to more common or specific categories to identify biological functions that might be impacted.</a:t>
            </a:r>
          </a:p>
          <a:p>
            <a:pPr lvl="1"/>
            <a:r>
              <a:rPr lang="en-US" dirty="0"/>
              <a:t>What if you get a list of DEGs, but couldn’t find any enrichment of pathways?</a:t>
            </a:r>
          </a:p>
          <a:p>
            <a:endParaRPr lang="en-US" dirty="0"/>
          </a:p>
          <a:p>
            <a:endParaRPr lang="en-US" dirty="0"/>
          </a:p>
          <a:p>
            <a:endParaRPr lang="en-US" dirty="0"/>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2023687863"/>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r>
                        <a:rPr lang="en-US" sz="1600" dirty="0"/>
                        <a:t>Functional Enrichment</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43133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swirling meteorite">
            <a:extLst>
              <a:ext uri="{FF2B5EF4-FFF2-40B4-BE49-F238E27FC236}">
                <a16:creationId xmlns:a16="http://schemas.microsoft.com/office/drawing/2014/main" id="{633369AE-EC90-5F06-1D18-A156CC07A4E7}"/>
              </a:ext>
            </a:extLst>
          </p:cNvPr>
          <p:cNvPicPr>
            <a:picLocks noChangeAspect="1"/>
          </p:cNvPicPr>
          <p:nvPr/>
        </p:nvPicPr>
        <p:blipFill>
          <a:blip r:embed="rId2">
            <a:alphaModFix amt="50000"/>
          </a:blip>
          <a:srcRect b="13127"/>
          <a:stretch/>
        </p:blipFill>
        <p:spPr>
          <a:xfrm>
            <a:off x="20" y="1"/>
            <a:ext cx="12191980" cy="6857999"/>
          </a:xfrm>
          <a:prstGeom prst="rect">
            <a:avLst/>
          </a:prstGeom>
        </p:spPr>
      </p:pic>
      <p:sp>
        <p:nvSpPr>
          <p:cNvPr id="2" name="Title 1">
            <a:extLst>
              <a:ext uri="{FF2B5EF4-FFF2-40B4-BE49-F238E27FC236}">
                <a16:creationId xmlns:a16="http://schemas.microsoft.com/office/drawing/2014/main" id="{FAA17DC3-832E-E725-D5AE-5BC19F249CC7}"/>
              </a:ext>
            </a:extLst>
          </p:cNvPr>
          <p:cNvSpPr>
            <a:spLocks noGrp="1"/>
          </p:cNvSpPr>
          <p:nvPr>
            <p:ph type="title"/>
          </p:nvPr>
        </p:nvSpPr>
        <p:spPr>
          <a:xfrm>
            <a:off x="653142" y="4789714"/>
            <a:ext cx="9144000" cy="1225251"/>
          </a:xfrm>
        </p:spPr>
        <p:txBody>
          <a:bodyPr vert="horz" lIns="91440" tIns="45720" rIns="91440" bIns="45720" rtlCol="0" anchor="b">
            <a:normAutofit/>
          </a:bodyPr>
          <a:lstStyle/>
          <a:p>
            <a:r>
              <a:rPr lang="en-US" dirty="0">
                <a:solidFill>
                  <a:srgbClr val="FFFFFF"/>
                </a:solidFill>
              </a:rPr>
              <a:t>Workshop on Galaxy</a:t>
            </a:r>
          </a:p>
        </p:txBody>
      </p:sp>
    </p:spTree>
    <p:extLst>
      <p:ext uri="{BB962C8B-B14F-4D97-AF65-F5344CB8AC3E}">
        <p14:creationId xmlns:p14="http://schemas.microsoft.com/office/powerpoint/2010/main" val="3587998092"/>
      </p:ext>
    </p:extLst>
  </p:cSld>
  <p:clrMapOvr>
    <a:overrideClrMapping bg1="dk1" tx1="lt1" bg2="dk2" tx2="lt2" accent1="accent1" accent2="accent2" accent3="accent3" accent4="accent4" accent5="accent5" accent6="accent6" hlink="hlink" folHlink="folHlink"/>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6C04F-8B23-1018-ED36-207B22C57296}"/>
              </a:ext>
            </a:extLst>
          </p:cNvPr>
          <p:cNvSpPr>
            <a:spLocks noGrp="1"/>
          </p:cNvSpPr>
          <p:nvPr>
            <p:ph type="title"/>
          </p:nvPr>
        </p:nvSpPr>
        <p:spPr/>
        <p:txBody>
          <a:bodyPr/>
          <a:lstStyle/>
          <a:p>
            <a:r>
              <a:rPr lang="en-US" dirty="0"/>
              <a:t>Additional Tools and Websites</a:t>
            </a:r>
          </a:p>
        </p:txBody>
      </p:sp>
      <p:sp>
        <p:nvSpPr>
          <p:cNvPr id="3" name="Content Placeholder 2">
            <a:extLst>
              <a:ext uri="{FF2B5EF4-FFF2-40B4-BE49-F238E27FC236}">
                <a16:creationId xmlns:a16="http://schemas.microsoft.com/office/drawing/2014/main" id="{0BC2E850-836B-A163-1ED1-284499764B82}"/>
              </a:ext>
            </a:extLst>
          </p:cNvPr>
          <p:cNvSpPr>
            <a:spLocks noGrp="1"/>
          </p:cNvSpPr>
          <p:nvPr>
            <p:ph idx="1"/>
          </p:nvPr>
        </p:nvSpPr>
        <p:spPr/>
        <p:txBody>
          <a:bodyPr/>
          <a:lstStyle/>
          <a:p>
            <a:r>
              <a:rPr lang="en-US" dirty="0" err="1"/>
              <a:t>RNAseqChef</a:t>
            </a:r>
            <a:r>
              <a:rPr lang="en-US" dirty="0"/>
              <a:t>:</a:t>
            </a:r>
          </a:p>
          <a:p>
            <a:pPr lvl="1"/>
            <a:r>
              <a:rPr lang="en-US" dirty="0">
                <a:hlinkClick r:id="rId2"/>
              </a:rPr>
              <a:t>https://www.jbc.org/article/S0021-9258(23)01838-0/fulltext#app-1</a:t>
            </a:r>
            <a:r>
              <a:rPr lang="en-US" dirty="0"/>
              <a:t> </a:t>
            </a:r>
          </a:p>
          <a:p>
            <a:pPr lvl="1"/>
            <a:r>
              <a:rPr lang="en-US" dirty="0">
                <a:hlinkClick r:id="rId3"/>
              </a:rPr>
              <a:t>https://imeg-ku.shinyapps.io/RNAseqChef/</a:t>
            </a:r>
            <a:r>
              <a:rPr lang="en-US" dirty="0"/>
              <a:t> </a:t>
            </a:r>
          </a:p>
          <a:p>
            <a:r>
              <a:rPr lang="en-US" dirty="0" err="1"/>
              <a:t>RaNA</a:t>
            </a:r>
            <a:r>
              <a:rPr lang="en-US" dirty="0"/>
              <a:t>-Seq:</a:t>
            </a:r>
          </a:p>
          <a:p>
            <a:pPr lvl="1"/>
            <a:r>
              <a:rPr lang="en-US" dirty="0">
                <a:hlinkClick r:id="rId4"/>
              </a:rPr>
              <a:t>https://ranaseq.eu/analysis</a:t>
            </a:r>
            <a:r>
              <a:rPr lang="en-US" dirty="0"/>
              <a:t> </a:t>
            </a:r>
          </a:p>
          <a:p>
            <a:pPr lvl="1"/>
            <a:endParaRPr lang="en-US" dirty="0"/>
          </a:p>
          <a:p>
            <a:endParaRPr lang="en-US" dirty="0"/>
          </a:p>
        </p:txBody>
      </p:sp>
    </p:spTree>
    <p:extLst>
      <p:ext uri="{BB962C8B-B14F-4D97-AF65-F5344CB8AC3E}">
        <p14:creationId xmlns:p14="http://schemas.microsoft.com/office/powerpoint/2010/main" val="38419919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r>
                        <a:rPr lang="en-US" dirty="0"/>
                        <a:t>Quality Control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r>
                        <a:rPr lang="en-US" dirty="0"/>
                        <a:t>Alignment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r>
                        <a:rPr lang="en-US" dirty="0"/>
                        <a:t>Quantification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r>
                        <a:rPr lang="en-US" sz="1600" dirty="0"/>
                        <a:t>Differential Expression</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r>
                        <a:rPr lang="en-US" sz="1600" dirty="0"/>
                        <a:t>Functional Enrichment</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1519395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1D3A-3AAB-2FBF-82CF-31FBAC30E1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8846213-9777-E949-EB73-33B0FEBDE438}"/>
              </a:ext>
            </a:extLst>
          </p:cNvPr>
          <p:cNvSpPr>
            <a:spLocks noGrp="1"/>
          </p:cNvSpPr>
          <p:nvPr>
            <p:ph idx="1"/>
          </p:nvPr>
        </p:nvSpPr>
        <p:spPr/>
        <p:txBody>
          <a:bodyPr/>
          <a:lstStyle/>
          <a:p>
            <a:pPr marL="514350" indent="-514350">
              <a:buFont typeface="+mj-lt"/>
              <a:buAutoNum type="arabicPeriod"/>
            </a:pPr>
            <a:r>
              <a:rPr lang="en-US" dirty="0"/>
              <a:t>Raw FASTQ</a:t>
            </a:r>
          </a:p>
          <a:p>
            <a:pPr marL="514350" indent="-514350">
              <a:buFont typeface="+mj-lt"/>
              <a:buAutoNum type="arabicPeriod"/>
            </a:pPr>
            <a:r>
              <a:rPr lang="en-US" dirty="0" err="1"/>
              <a:t>Trimmomatic</a:t>
            </a: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17129054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80724-B208-230F-49A1-5F7FC7A8A3B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2C892D-2479-97C9-49FD-CEBB210C0F5A}"/>
              </a:ext>
            </a:extLst>
          </p:cNvPr>
          <p:cNvSpPr>
            <a:spLocks noGrp="1"/>
          </p:cNvSpPr>
          <p:nvPr>
            <p:ph idx="1"/>
          </p:nvPr>
        </p:nvSpPr>
        <p:spPr/>
        <p:txBody>
          <a:bodyPr>
            <a:normAutofit fontScale="92500" lnSpcReduction="10000"/>
          </a:bodyPr>
          <a:lstStyle/>
          <a:p>
            <a:r>
              <a:rPr lang="en-US" dirty="0"/>
              <a:t>Go to GEO, search for GSE179379 </a:t>
            </a:r>
          </a:p>
          <a:p>
            <a:r>
              <a:rPr lang="en-US" dirty="0"/>
              <a:t>In that page, find the SRA accession number and copy it</a:t>
            </a:r>
          </a:p>
          <a:p>
            <a:r>
              <a:rPr lang="en-US" dirty="0"/>
              <a:t>Go to the SRA website and paste the accession number in the search box.</a:t>
            </a:r>
          </a:p>
          <a:p>
            <a:r>
              <a:rPr lang="en-US" dirty="0"/>
              <a:t>Select all 20 samples you see in the results</a:t>
            </a:r>
          </a:p>
          <a:p>
            <a:r>
              <a:rPr lang="en-US" dirty="0"/>
              <a:t>Click on “Send results to Run selector” hyperlink at the top.</a:t>
            </a:r>
          </a:p>
          <a:p>
            <a:r>
              <a:rPr lang="en-US" dirty="0"/>
              <a:t>You should see 20 files with a 12.55 Gb size</a:t>
            </a:r>
          </a:p>
          <a:p>
            <a:r>
              <a:rPr lang="en-US" dirty="0"/>
              <a:t>Select all 20 Runs and click on Galaxy in the computing column of the second table in that page.</a:t>
            </a:r>
          </a:p>
          <a:p>
            <a:r>
              <a:rPr lang="en-US" dirty="0"/>
              <a:t>You should be on galaxy server now</a:t>
            </a:r>
          </a:p>
        </p:txBody>
      </p:sp>
    </p:spTree>
    <p:extLst>
      <p:ext uri="{BB962C8B-B14F-4D97-AF65-F5344CB8AC3E}">
        <p14:creationId xmlns:p14="http://schemas.microsoft.com/office/powerpoint/2010/main" val="330985656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E66A1-FAB4-B5BD-9C3B-AA44572BFA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5D3C638-691E-9E0D-2153-CB66B7A6D023}"/>
              </a:ext>
            </a:extLst>
          </p:cNvPr>
          <p:cNvSpPr>
            <a:spLocks noGrp="1"/>
          </p:cNvSpPr>
          <p:nvPr>
            <p:ph idx="1"/>
          </p:nvPr>
        </p:nvSpPr>
        <p:spPr/>
        <p:txBody>
          <a:bodyPr/>
          <a:lstStyle/>
          <a:p>
            <a:r>
              <a:rPr lang="en-US" dirty="0"/>
              <a:t>Wait until the SRA files are done being transferred to the server</a:t>
            </a:r>
          </a:p>
          <a:p>
            <a:endParaRPr lang="en-US" dirty="0"/>
          </a:p>
        </p:txBody>
      </p:sp>
    </p:spTree>
    <p:extLst>
      <p:ext uri="{BB962C8B-B14F-4D97-AF65-F5344CB8AC3E}">
        <p14:creationId xmlns:p14="http://schemas.microsoft.com/office/powerpoint/2010/main" val="1653758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30C94-F2FC-1660-56ED-F7CD6396B5B3}"/>
              </a:ext>
            </a:extLst>
          </p:cNvPr>
          <p:cNvSpPr>
            <a:spLocks noGrp="1"/>
          </p:cNvSpPr>
          <p:nvPr>
            <p:ph type="title"/>
          </p:nvPr>
        </p:nvSpPr>
        <p:spPr/>
        <p:txBody>
          <a:bodyPr/>
          <a:lstStyle/>
          <a:p>
            <a:r>
              <a:rPr lang="en-US" b="0" i="0" u="none" strike="noStrike" dirty="0">
                <a:solidFill>
                  <a:srgbClr val="000000"/>
                </a:solidFill>
                <a:effectLst/>
                <a:latin typeface="-webkit-standard"/>
              </a:rPr>
              <a:t>RNA-Seq</a:t>
            </a:r>
            <a:endParaRPr lang="en-US" dirty="0"/>
          </a:p>
        </p:txBody>
      </p:sp>
      <p:sp>
        <p:nvSpPr>
          <p:cNvPr id="3" name="Content Placeholder 2">
            <a:extLst>
              <a:ext uri="{FF2B5EF4-FFF2-40B4-BE49-F238E27FC236}">
                <a16:creationId xmlns:a16="http://schemas.microsoft.com/office/drawing/2014/main" id="{05AA5802-9F0E-DA13-3226-FD911933829A}"/>
              </a:ext>
            </a:extLst>
          </p:cNvPr>
          <p:cNvSpPr>
            <a:spLocks noGrp="1"/>
          </p:cNvSpPr>
          <p:nvPr>
            <p:ph idx="1"/>
          </p:nvPr>
        </p:nvSpPr>
        <p:spPr/>
        <p:txBody>
          <a:bodyPr/>
          <a:lstStyle/>
          <a:p>
            <a:r>
              <a:rPr lang="en-US" dirty="0"/>
              <a:t>Captures the snapshot of RNA </a:t>
            </a:r>
            <a:r>
              <a:rPr lang="en-US" b="1" dirty="0"/>
              <a:t>presence</a:t>
            </a:r>
            <a:r>
              <a:rPr lang="en-US" dirty="0"/>
              <a:t> and </a:t>
            </a:r>
            <a:r>
              <a:rPr lang="en-US" b="1" dirty="0"/>
              <a:t>quantity</a:t>
            </a:r>
            <a:r>
              <a:rPr lang="en-US" dirty="0"/>
              <a:t> from a biological sample </a:t>
            </a:r>
            <a:r>
              <a:rPr lang="en-US" b="1" dirty="0"/>
              <a:t>at a given moment</a:t>
            </a:r>
            <a:r>
              <a:rPr lang="en-US" dirty="0"/>
              <a:t>.</a:t>
            </a:r>
          </a:p>
          <a:p>
            <a:r>
              <a:rPr lang="en-US" dirty="0">
                <a:solidFill>
                  <a:srgbClr val="000000"/>
                </a:solidFill>
                <a:latin typeface="-webkit-standard"/>
              </a:rPr>
              <a:t>I</a:t>
            </a:r>
            <a:r>
              <a:rPr lang="en-US" b="0" i="0" u="none" strike="noStrike" dirty="0">
                <a:solidFill>
                  <a:srgbClr val="000000"/>
                </a:solidFill>
                <a:effectLst/>
                <a:latin typeface="-webkit-standard"/>
              </a:rPr>
              <a:t>dentifies </a:t>
            </a:r>
            <a:r>
              <a:rPr lang="en-US" b="1" i="0" u="none" strike="noStrike" dirty="0">
                <a:solidFill>
                  <a:srgbClr val="000000"/>
                </a:solidFill>
                <a:effectLst/>
              </a:rPr>
              <a:t>differentially expressed genes (DEGs)</a:t>
            </a:r>
            <a:r>
              <a:rPr lang="en-US" b="0" i="0" u="none" strike="noStrike" dirty="0">
                <a:solidFill>
                  <a:srgbClr val="000000"/>
                </a:solidFill>
                <a:effectLst/>
                <a:latin typeface="-webkit-standard"/>
              </a:rPr>
              <a:t> under various conditions (e.g., healthy vs. diseased tissue)</a:t>
            </a:r>
          </a:p>
        </p:txBody>
      </p:sp>
      <p:pic>
        <p:nvPicPr>
          <p:cNvPr id="4" name="Picture 3">
            <a:extLst>
              <a:ext uri="{FF2B5EF4-FFF2-40B4-BE49-F238E27FC236}">
                <a16:creationId xmlns:a16="http://schemas.microsoft.com/office/drawing/2014/main" id="{225B1546-CB75-5F40-2898-D9C21A4F0A2F}"/>
              </a:ext>
            </a:extLst>
          </p:cNvPr>
          <p:cNvPicPr>
            <a:picLocks noChangeAspect="1"/>
          </p:cNvPicPr>
          <p:nvPr/>
        </p:nvPicPr>
        <p:blipFill>
          <a:blip r:embed="rId2"/>
          <a:stretch>
            <a:fillRect/>
          </a:stretch>
        </p:blipFill>
        <p:spPr>
          <a:xfrm>
            <a:off x="2209800" y="3598511"/>
            <a:ext cx="7772400" cy="3127726"/>
          </a:xfrm>
          <a:prstGeom prst="rect">
            <a:avLst/>
          </a:prstGeom>
        </p:spPr>
      </p:pic>
    </p:spTree>
    <p:extLst>
      <p:ext uri="{BB962C8B-B14F-4D97-AF65-F5344CB8AC3E}">
        <p14:creationId xmlns:p14="http://schemas.microsoft.com/office/powerpoint/2010/main" val="3047268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1718930856"/>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582502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2078062812"/>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85400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nip Single Corner Rectangle 3">
            <a:extLst>
              <a:ext uri="{FF2B5EF4-FFF2-40B4-BE49-F238E27FC236}">
                <a16:creationId xmlns:a16="http://schemas.microsoft.com/office/drawing/2014/main" id="{AAB7CFFF-274A-5F9C-E777-A567F3A54CBA}"/>
              </a:ext>
            </a:extLst>
          </p:cNvPr>
          <p:cNvSpPr/>
          <p:nvPr/>
        </p:nvSpPr>
        <p:spPr>
          <a:xfrm rot="11621248">
            <a:off x="7486664" y="87981"/>
            <a:ext cx="4276277" cy="3675989"/>
          </a:xfrm>
          <a:custGeom>
            <a:avLst/>
            <a:gdLst>
              <a:gd name="connsiteX0" fmla="*/ 0 w 4162513"/>
              <a:gd name="connsiteY0" fmla="*/ 0 h 3675989"/>
              <a:gd name="connsiteX1" fmla="*/ 3549836 w 4162513"/>
              <a:gd name="connsiteY1" fmla="*/ 0 h 3675989"/>
              <a:gd name="connsiteX2" fmla="*/ 4162513 w 4162513"/>
              <a:gd name="connsiteY2" fmla="*/ 612677 h 3675989"/>
              <a:gd name="connsiteX3" fmla="*/ 4162513 w 4162513"/>
              <a:gd name="connsiteY3" fmla="*/ 3675989 h 3675989"/>
              <a:gd name="connsiteX4" fmla="*/ 0 w 4162513"/>
              <a:gd name="connsiteY4" fmla="*/ 3675989 h 3675989"/>
              <a:gd name="connsiteX5" fmla="*/ 0 w 4162513"/>
              <a:gd name="connsiteY5" fmla="*/ 0 h 3675989"/>
              <a:gd name="connsiteX0" fmla="*/ 0 w 4162513"/>
              <a:gd name="connsiteY0" fmla="*/ 0 h 3675989"/>
              <a:gd name="connsiteX1" fmla="*/ 3549836 w 4162513"/>
              <a:gd name="connsiteY1" fmla="*/ 0 h 3675989"/>
              <a:gd name="connsiteX2" fmla="*/ 3877047 w 4162513"/>
              <a:gd name="connsiteY2" fmla="*/ 701807 h 3675989"/>
              <a:gd name="connsiteX3" fmla="*/ 4162513 w 4162513"/>
              <a:gd name="connsiteY3" fmla="*/ 3675989 h 3675989"/>
              <a:gd name="connsiteX4" fmla="*/ 0 w 4162513"/>
              <a:gd name="connsiteY4" fmla="*/ 3675989 h 3675989"/>
              <a:gd name="connsiteX5" fmla="*/ 0 w 4162513"/>
              <a:gd name="connsiteY5" fmla="*/ 0 h 3675989"/>
              <a:gd name="connsiteX0" fmla="*/ 0 w 4276277"/>
              <a:gd name="connsiteY0" fmla="*/ 0 h 3675989"/>
              <a:gd name="connsiteX1" fmla="*/ 3549836 w 4276277"/>
              <a:gd name="connsiteY1" fmla="*/ 0 h 3675989"/>
              <a:gd name="connsiteX2" fmla="*/ 3877047 w 4276277"/>
              <a:gd name="connsiteY2" fmla="*/ 701807 h 3675989"/>
              <a:gd name="connsiteX3" fmla="*/ 4276277 w 4276277"/>
              <a:gd name="connsiteY3" fmla="*/ 3203862 h 3675989"/>
              <a:gd name="connsiteX4" fmla="*/ 0 w 4276277"/>
              <a:gd name="connsiteY4" fmla="*/ 3675989 h 3675989"/>
              <a:gd name="connsiteX5" fmla="*/ 0 w 4276277"/>
              <a:gd name="connsiteY5" fmla="*/ 0 h 367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6277" h="3675989">
                <a:moveTo>
                  <a:pt x="0" y="0"/>
                </a:moveTo>
                <a:lnTo>
                  <a:pt x="3549836" y="0"/>
                </a:lnTo>
                <a:lnTo>
                  <a:pt x="3877047" y="701807"/>
                </a:lnTo>
                <a:lnTo>
                  <a:pt x="4276277" y="3203862"/>
                </a:lnTo>
                <a:lnTo>
                  <a:pt x="0" y="3675989"/>
                </a:lnTo>
                <a:lnTo>
                  <a:pt x="0" y="0"/>
                </a:lnTo>
                <a:close/>
              </a:path>
            </a:pathLst>
          </a:custGeom>
          <a:solidFill>
            <a:schemeClr val="bg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7621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dirty="0"/>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nchor="ctr"/>
          <a:lstStyle/>
          <a:p>
            <a:r>
              <a:rPr lang="en-US" dirty="0"/>
              <a:t>Quality of reads (incorrect nucleotide calls)</a:t>
            </a:r>
          </a:p>
          <a:p>
            <a:pPr lvl="1"/>
            <a:r>
              <a:rPr lang="en-US" dirty="0"/>
              <a:t>How to fix?</a:t>
            </a:r>
          </a:p>
          <a:p>
            <a:r>
              <a:rPr lang="en-US" dirty="0"/>
              <a:t>Length of reads (presence of adapters)</a:t>
            </a:r>
          </a:p>
          <a:p>
            <a:pPr lvl="1"/>
            <a:r>
              <a:rPr lang="en-US" dirty="0"/>
              <a:t>How to fix?</a:t>
            </a:r>
          </a:p>
          <a:p>
            <a:endParaRPr lang="en-US" dirty="0"/>
          </a:p>
          <a:p>
            <a:endParaRPr lang="en-US" dirty="0"/>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4232406722"/>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r>
                        <a:rPr lang="en-US" dirty="0"/>
                        <a:t>Quality Control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2679750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nchor="ctr"/>
          <a:lstStyle/>
          <a:p>
            <a:r>
              <a:rPr lang="en-US" dirty="0"/>
              <a:t>Where did that read come from?</a:t>
            </a:r>
          </a:p>
          <a:p>
            <a:r>
              <a:rPr lang="en-US" dirty="0"/>
              <a:t>Solving a puzzle</a:t>
            </a:r>
          </a:p>
          <a:p>
            <a:endParaRPr lang="en-US" dirty="0"/>
          </a:p>
          <a:p>
            <a:endParaRPr lang="en-US" dirty="0"/>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3506620939"/>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r>
                        <a:rPr lang="en-US" dirty="0"/>
                        <a:t>Alignment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3330712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nchor="ctr"/>
          <a:lstStyle/>
          <a:p>
            <a:r>
              <a:rPr lang="en-US" dirty="0"/>
              <a:t>Quantify the number of reads per gene, or more specifically the number of reads mapping to the exons of each gene.</a:t>
            </a:r>
          </a:p>
          <a:p>
            <a:pPr lvl="1"/>
            <a:r>
              <a:rPr lang="en-US" dirty="0"/>
              <a:t>Why exons?</a:t>
            </a:r>
          </a:p>
          <a:p>
            <a:endParaRPr lang="en-US" dirty="0"/>
          </a:p>
          <a:p>
            <a:endParaRPr lang="en-US" dirty="0"/>
          </a:p>
          <a:p>
            <a:endParaRPr lang="en-US" dirty="0"/>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2425339282"/>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r>
                        <a:rPr lang="en-US" dirty="0"/>
                        <a:t>Quantification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1107276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nchor="ctr"/>
          <a:lstStyle/>
          <a:p>
            <a:r>
              <a:rPr lang="en-US" dirty="0"/>
              <a:t>Compare the expression of single genes between different conditions and identify differentially expressed genes (DEGs).</a:t>
            </a:r>
          </a:p>
          <a:p>
            <a:r>
              <a:rPr lang="en-US" dirty="0"/>
              <a:t>An independent test per gene</a:t>
            </a:r>
          </a:p>
          <a:p>
            <a:pPr lvl="1"/>
            <a:r>
              <a:rPr lang="en-US" dirty="0"/>
              <a:t>What’s a p-value? FDR (adjusted p-value)?</a:t>
            </a:r>
          </a:p>
          <a:p>
            <a:endParaRPr lang="en-US" dirty="0"/>
          </a:p>
          <a:p>
            <a:endParaRPr lang="en-US" dirty="0"/>
          </a:p>
          <a:p>
            <a:endParaRPr lang="en-US" dirty="0"/>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1067408896"/>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r>
                        <a:rPr lang="en-US" sz="1600" dirty="0"/>
                        <a:t>Differential Expression</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6188697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10394</TotalTime>
  <Words>540</Words>
  <Application>Microsoft Macintosh PowerPoint</Application>
  <PresentationFormat>Widescreen</PresentationFormat>
  <Paragraphs>75</Paragraphs>
  <Slides>16</Slides>
  <Notes>0</Notes>
  <HiddenSlides>4</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-webkit-standard</vt:lpstr>
      <vt:lpstr>Aptos</vt:lpstr>
      <vt:lpstr>Aptos Display</vt:lpstr>
      <vt:lpstr>Arial</vt:lpstr>
      <vt:lpstr>Office Theme</vt:lpstr>
      <vt:lpstr>Module #5: RNA-Seq Analysis: From Raw Data to Biological Insights</vt:lpstr>
      <vt:lpstr>RNA-Seq</vt:lpstr>
      <vt:lpstr>RNA-Seq Workflow Overview</vt:lpstr>
      <vt:lpstr>RNA-Seq Workflow Overview</vt:lpstr>
      <vt:lpstr>RNA-Seq Workflow Overview</vt:lpstr>
      <vt:lpstr>PowerPoint Presentation</vt:lpstr>
      <vt:lpstr>PowerPoint Presentation</vt:lpstr>
      <vt:lpstr>PowerPoint Presentation</vt:lpstr>
      <vt:lpstr>PowerPoint Presentation</vt:lpstr>
      <vt:lpstr>PowerPoint Presentation</vt:lpstr>
      <vt:lpstr>Workshop on Galaxy</vt:lpstr>
      <vt:lpstr>Additional Tools and Websites</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Elsadany, Muhammad</dc:creator>
  <cp:lastModifiedBy>Elsadany, Muhammad</cp:lastModifiedBy>
  <cp:revision>5</cp:revision>
  <cp:lastPrinted>2024-09-30T18:55:47Z</cp:lastPrinted>
  <dcterms:created xsi:type="dcterms:W3CDTF">2024-09-23T17:47:28Z</dcterms:created>
  <dcterms:modified xsi:type="dcterms:W3CDTF">2024-10-01T18:32:52Z</dcterms:modified>
</cp:coreProperties>
</file>

<file path=docProps/thumbnail.jpeg>
</file>